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1"/>
  </p:notesMasterIdLst>
  <p:sldIdLst>
    <p:sldId id="256" r:id="rId5"/>
    <p:sldId id="257" r:id="rId6"/>
    <p:sldId id="258" r:id="rId7"/>
    <p:sldId id="259" r:id="rId8"/>
    <p:sldId id="260" r:id="rId9"/>
    <p:sldId id="261" r:id="rId10"/>
  </p:sldIdLst>
  <p:sldSz cx="9144000" cy="5143500" type="screen16x9"/>
  <p:notesSz cx="6858000" cy="9144000"/>
  <p:embeddedFontLst>
    <p:embeddedFont>
      <p:font typeface="Comfortaa" panose="020B0604020202020204" charset="0"/>
      <p:regular r:id="rId12"/>
      <p:bold r:id="rId13"/>
    </p:embeddedFont>
    <p:embeddedFont>
      <p:font typeface="Oswald" panose="00000500000000000000" pitchFamily="2"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tha Susanne Olsen" userId="ab67079a-6ca3-46cb-b4df-e52c81af4bc2" providerId="ADAL" clId="{1E1AD2B7-718D-4F46-8F74-72BC2905A690}"/>
    <pc:docChg chg="undo custSel modSld">
      <pc:chgData name="Zitha Susanne Olsen" userId="ab67079a-6ca3-46cb-b4df-e52c81af4bc2" providerId="ADAL" clId="{1E1AD2B7-718D-4F46-8F74-72BC2905A690}" dt="2021-11-24T12:45:47.139" v="289" actId="255"/>
      <pc:docMkLst>
        <pc:docMk/>
      </pc:docMkLst>
      <pc:sldChg chg="modSp mod">
        <pc:chgData name="Zitha Susanne Olsen" userId="ab67079a-6ca3-46cb-b4df-e52c81af4bc2" providerId="ADAL" clId="{1E1AD2B7-718D-4F46-8F74-72BC2905A690}" dt="2021-11-24T12:44:25.995" v="287" actId="14100"/>
        <pc:sldMkLst>
          <pc:docMk/>
          <pc:sldMk cId="0" sldId="256"/>
        </pc:sldMkLst>
        <pc:spChg chg="mod">
          <ac:chgData name="Zitha Susanne Olsen" userId="ab67079a-6ca3-46cb-b4df-e52c81af4bc2" providerId="ADAL" clId="{1E1AD2B7-718D-4F46-8F74-72BC2905A690}" dt="2021-11-24T12:44:25.995" v="287" actId="14100"/>
          <ac:spMkLst>
            <pc:docMk/>
            <pc:sldMk cId="0" sldId="256"/>
            <ac:spMk id="54" creationId="{00000000-0000-0000-0000-000000000000}"/>
          </ac:spMkLst>
        </pc:spChg>
        <pc:spChg chg="mod">
          <ac:chgData name="Zitha Susanne Olsen" userId="ab67079a-6ca3-46cb-b4df-e52c81af4bc2" providerId="ADAL" clId="{1E1AD2B7-718D-4F46-8F74-72BC2905A690}" dt="2021-11-24T12:31:17.369" v="29" actId="20577"/>
          <ac:spMkLst>
            <pc:docMk/>
            <pc:sldMk cId="0" sldId="256"/>
            <ac:spMk id="55" creationId="{00000000-0000-0000-0000-000000000000}"/>
          </ac:spMkLst>
        </pc:spChg>
      </pc:sldChg>
      <pc:sldChg chg="modSp mod">
        <pc:chgData name="Zitha Susanne Olsen" userId="ab67079a-6ca3-46cb-b4df-e52c81af4bc2" providerId="ADAL" clId="{1E1AD2B7-718D-4F46-8F74-72BC2905A690}" dt="2021-11-24T12:44:40.866" v="288" actId="14100"/>
        <pc:sldMkLst>
          <pc:docMk/>
          <pc:sldMk cId="0" sldId="257"/>
        </pc:sldMkLst>
        <pc:spChg chg="mod">
          <ac:chgData name="Zitha Susanne Olsen" userId="ab67079a-6ca3-46cb-b4df-e52c81af4bc2" providerId="ADAL" clId="{1E1AD2B7-718D-4F46-8F74-72BC2905A690}" dt="2021-11-24T12:44:40.866" v="288" actId="14100"/>
          <ac:spMkLst>
            <pc:docMk/>
            <pc:sldMk cId="0" sldId="257"/>
            <ac:spMk id="60" creationId="{00000000-0000-0000-0000-000000000000}"/>
          </ac:spMkLst>
        </pc:spChg>
        <pc:spChg chg="mod">
          <ac:chgData name="Zitha Susanne Olsen" userId="ab67079a-6ca3-46cb-b4df-e52c81af4bc2" providerId="ADAL" clId="{1E1AD2B7-718D-4F46-8F74-72BC2905A690}" dt="2021-11-24T12:33:26.679" v="53" actId="6549"/>
          <ac:spMkLst>
            <pc:docMk/>
            <pc:sldMk cId="0" sldId="257"/>
            <ac:spMk id="61" creationId="{00000000-0000-0000-0000-000000000000}"/>
          </ac:spMkLst>
        </pc:spChg>
      </pc:sldChg>
      <pc:sldChg chg="modSp mod">
        <pc:chgData name="Zitha Susanne Olsen" userId="ab67079a-6ca3-46cb-b4df-e52c81af4bc2" providerId="ADAL" clId="{1E1AD2B7-718D-4F46-8F74-72BC2905A690}" dt="2021-11-24T12:34:34.768" v="61" actId="6549"/>
        <pc:sldMkLst>
          <pc:docMk/>
          <pc:sldMk cId="0" sldId="258"/>
        </pc:sldMkLst>
        <pc:spChg chg="mod">
          <ac:chgData name="Zitha Susanne Olsen" userId="ab67079a-6ca3-46cb-b4df-e52c81af4bc2" providerId="ADAL" clId="{1E1AD2B7-718D-4F46-8F74-72BC2905A690}" dt="2021-11-24T12:34:34.768" v="61" actId="6549"/>
          <ac:spMkLst>
            <pc:docMk/>
            <pc:sldMk cId="0" sldId="258"/>
            <ac:spMk id="68" creationId="{00000000-0000-0000-0000-000000000000}"/>
          </ac:spMkLst>
        </pc:spChg>
      </pc:sldChg>
      <pc:sldChg chg="modSp mod">
        <pc:chgData name="Zitha Susanne Olsen" userId="ab67079a-6ca3-46cb-b4df-e52c81af4bc2" providerId="ADAL" clId="{1E1AD2B7-718D-4F46-8F74-72BC2905A690}" dt="2021-11-24T12:45:47.139" v="289" actId="255"/>
        <pc:sldMkLst>
          <pc:docMk/>
          <pc:sldMk cId="0" sldId="259"/>
        </pc:sldMkLst>
        <pc:spChg chg="mod">
          <ac:chgData name="Zitha Susanne Olsen" userId="ab67079a-6ca3-46cb-b4df-e52c81af4bc2" providerId="ADAL" clId="{1E1AD2B7-718D-4F46-8F74-72BC2905A690}" dt="2021-11-24T12:45:47.139" v="289" actId="255"/>
          <ac:spMkLst>
            <pc:docMk/>
            <pc:sldMk cId="0" sldId="259"/>
            <ac:spMk id="73" creationId="{00000000-0000-0000-0000-000000000000}"/>
          </ac:spMkLst>
        </pc:spChg>
        <pc:spChg chg="mod">
          <ac:chgData name="Zitha Susanne Olsen" userId="ab67079a-6ca3-46cb-b4df-e52c81af4bc2" providerId="ADAL" clId="{1E1AD2B7-718D-4F46-8F74-72BC2905A690}" dt="2021-11-24T12:27:50.291" v="0" actId="27636"/>
          <ac:spMkLst>
            <pc:docMk/>
            <pc:sldMk cId="0" sldId="259"/>
            <ac:spMk id="74" creationId="{00000000-0000-0000-0000-000000000000}"/>
          </ac:spMkLst>
        </pc:spChg>
        <pc:spChg chg="mod">
          <ac:chgData name="Zitha Susanne Olsen" userId="ab67079a-6ca3-46cb-b4df-e52c81af4bc2" providerId="ADAL" clId="{1E1AD2B7-718D-4F46-8F74-72BC2905A690}" dt="2021-11-24T12:35:30.159" v="68" actId="6549"/>
          <ac:spMkLst>
            <pc:docMk/>
            <pc:sldMk cId="0" sldId="259"/>
            <ac:spMk id="75" creationId="{00000000-0000-0000-0000-000000000000}"/>
          </ac:spMkLst>
        </pc:spChg>
      </pc:sldChg>
      <pc:sldChg chg="modSp mod">
        <pc:chgData name="Zitha Susanne Olsen" userId="ab67079a-6ca3-46cb-b4df-e52c81af4bc2" providerId="ADAL" clId="{1E1AD2B7-718D-4F46-8F74-72BC2905A690}" dt="2021-11-24T12:40:26.334" v="228" actId="6549"/>
        <pc:sldMkLst>
          <pc:docMk/>
          <pc:sldMk cId="0" sldId="260"/>
        </pc:sldMkLst>
        <pc:spChg chg="mod">
          <ac:chgData name="Zitha Susanne Olsen" userId="ab67079a-6ca3-46cb-b4df-e52c81af4bc2" providerId="ADAL" clId="{1E1AD2B7-718D-4F46-8F74-72BC2905A690}" dt="2021-11-24T12:40:26.334" v="228" actId="6549"/>
          <ac:spMkLst>
            <pc:docMk/>
            <pc:sldMk cId="0" sldId="260"/>
            <ac:spMk id="82" creationId="{00000000-0000-0000-0000-000000000000}"/>
          </ac:spMkLst>
        </pc:spChg>
      </pc:sldChg>
      <pc:sldChg chg="modSp mod">
        <pc:chgData name="Zitha Susanne Olsen" userId="ab67079a-6ca3-46cb-b4df-e52c81af4bc2" providerId="ADAL" clId="{1E1AD2B7-718D-4F46-8F74-72BC2905A690}" dt="2021-11-24T12:43:22.463" v="286" actId="20577"/>
        <pc:sldMkLst>
          <pc:docMk/>
          <pc:sldMk cId="0" sldId="261"/>
        </pc:sldMkLst>
        <pc:spChg chg="mod">
          <ac:chgData name="Zitha Susanne Olsen" userId="ab67079a-6ca3-46cb-b4df-e52c81af4bc2" providerId="ADAL" clId="{1E1AD2B7-718D-4F46-8F74-72BC2905A690}" dt="2021-11-24T12:43:22.463" v="286" actId="20577"/>
          <ac:spMkLst>
            <pc:docMk/>
            <pc:sldMk cId="0" sldId="261"/>
            <ac:spMk id="8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156b481a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156b481a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0156b481a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0156b481a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01cd2a36b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01cd2a36b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0156b481a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0156b481a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0156b481a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0156b481a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a"/>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7543800" cy="885000"/>
          </a:xfrm>
          <a:prstGeom prst="rect">
            <a:avLst/>
          </a:prstGeom>
          <a:solidFill>
            <a:srgbClr val="6FA8DC"/>
          </a:solidFill>
          <a:ln w="38100" cap="flat" cmpd="sng">
            <a:solidFill>
              <a:srgbClr val="000000"/>
            </a:solidFill>
            <a:prstDash val="solid"/>
            <a:round/>
            <a:headEnd type="none" w="sm" len="sm"/>
            <a:tailEnd type="none" w="sm" len="sm"/>
          </a:ln>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da" sz="3000" dirty="0">
                <a:latin typeface="Oswald"/>
                <a:ea typeface="Oswald"/>
                <a:cs typeface="Oswald"/>
                <a:sym typeface="Oswald"/>
              </a:rPr>
              <a:t>Formålet med en trafikpolitik for Skæring Skole er:</a:t>
            </a:r>
            <a:endParaRPr dirty="0"/>
          </a:p>
        </p:txBody>
      </p:sp>
      <p:sp>
        <p:nvSpPr>
          <p:cNvPr id="55" name="Google Shape;55;p13"/>
          <p:cNvSpPr txBox="1">
            <a:spLocks noGrp="1"/>
          </p:cNvSpPr>
          <p:nvPr>
            <p:ph type="subTitle" idx="1"/>
          </p:nvPr>
        </p:nvSpPr>
        <p:spPr>
          <a:xfrm>
            <a:off x="41700" y="1279275"/>
            <a:ext cx="9060600" cy="37983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da" sz="1400" b="1" dirty="0">
                <a:solidFill>
                  <a:schemeClr val="dk1"/>
                </a:solidFill>
              </a:rPr>
              <a:t>Kom trygt, sikkert og sund til og fra Skæring Skole</a:t>
            </a:r>
            <a:endParaRPr sz="1400" b="1" dirty="0">
              <a:solidFill>
                <a:schemeClr val="dk1"/>
              </a:solidFill>
            </a:endParaRPr>
          </a:p>
          <a:p>
            <a:pPr marL="457200" lvl="0" indent="-311150" algn="l" rtl="0">
              <a:spcBef>
                <a:spcPts val="1200"/>
              </a:spcBef>
              <a:spcAft>
                <a:spcPts val="0"/>
              </a:spcAft>
              <a:buClr>
                <a:schemeClr val="dk1"/>
              </a:buClr>
              <a:buSzPts val="1300"/>
              <a:buFont typeface="Comfortaa"/>
              <a:buChar char="●"/>
            </a:pPr>
            <a:r>
              <a:rPr lang="da" sz="1400" dirty="0">
                <a:solidFill>
                  <a:schemeClr val="dk1"/>
                </a:solidFill>
                <a:latin typeface="Comfortaa"/>
                <a:ea typeface="Comfortaa"/>
                <a:cs typeface="Comfortaa"/>
                <a:sym typeface="Comfortaa"/>
              </a:rPr>
              <a:t>At alle voksne – forældre, medarbejdere og besøgende i øvrigt er rollemodeller for vores elever – også når det handler om trafiksikkerhed, så alle</a:t>
            </a:r>
            <a:r>
              <a:rPr lang="da" sz="1300" dirty="0">
                <a:solidFill>
                  <a:schemeClr val="dk1"/>
                </a:solidFill>
                <a:latin typeface="Comfortaa"/>
                <a:ea typeface="Comfortaa"/>
                <a:cs typeface="Comfortaa"/>
                <a:sym typeface="Comfortaa"/>
              </a:rPr>
              <a:t> kan færdes sikkert i trafikken omkring skolen i og udenfor skoletiden. </a:t>
            </a:r>
            <a:endParaRPr sz="1300" dirty="0">
              <a:solidFill>
                <a:schemeClr val="dk1"/>
              </a:solidFill>
              <a:latin typeface="Comfortaa"/>
              <a:ea typeface="Comfortaa"/>
              <a:cs typeface="Comfortaa"/>
              <a:sym typeface="Comfortaa"/>
            </a:endParaRPr>
          </a:p>
          <a:p>
            <a:pPr marL="457200" lvl="0" indent="-311150" algn="l" rtl="0">
              <a:spcBef>
                <a:spcPts val="1000"/>
              </a:spcBef>
              <a:spcAft>
                <a:spcPts val="0"/>
              </a:spcAft>
              <a:buClr>
                <a:schemeClr val="dk1"/>
              </a:buClr>
              <a:buSzPts val="1300"/>
              <a:buFont typeface="Comfortaa"/>
              <a:buChar char="●"/>
            </a:pPr>
            <a:r>
              <a:rPr lang="da" sz="1300" dirty="0">
                <a:solidFill>
                  <a:schemeClr val="dk1"/>
                </a:solidFill>
                <a:latin typeface="Comfortaa"/>
                <a:ea typeface="Comfortaa"/>
                <a:cs typeface="Comfortaa"/>
                <a:sym typeface="Comfortaa"/>
              </a:rPr>
              <a:t>At gøre trafikundervisningen praktisk og nærværende med involvering af eleverne, så de bliver sikre og ansvarsfulde trafikanter.</a:t>
            </a:r>
            <a:endParaRPr sz="1300" dirty="0">
              <a:solidFill>
                <a:schemeClr val="dk1"/>
              </a:solidFill>
              <a:latin typeface="Comfortaa"/>
              <a:ea typeface="Comfortaa"/>
              <a:cs typeface="Comfortaa"/>
              <a:sym typeface="Comfortaa"/>
            </a:endParaRPr>
          </a:p>
          <a:p>
            <a:pPr marL="457200" lvl="0" indent="-311150" algn="l" rtl="0">
              <a:spcBef>
                <a:spcPts val="1000"/>
              </a:spcBef>
              <a:spcAft>
                <a:spcPts val="0"/>
              </a:spcAft>
              <a:buClr>
                <a:schemeClr val="dk1"/>
              </a:buClr>
              <a:buSzPts val="1300"/>
              <a:buFont typeface="Comfortaa"/>
              <a:buChar char="●"/>
            </a:pPr>
            <a:r>
              <a:rPr lang="da" sz="1300" dirty="0">
                <a:solidFill>
                  <a:schemeClr val="dk1"/>
                </a:solidFill>
                <a:latin typeface="Comfortaa"/>
                <a:ea typeface="Comfortaa"/>
                <a:cs typeface="Comfortaa"/>
                <a:sym typeface="Comfortaa"/>
              </a:rPr>
              <a:t>At have veluddannede skolepatruljer, som anerkendes og respekteres af alle, hvorved de skaber tryghed for skolens trafikanter og hjælper med afvikling af morgentrafikken.</a:t>
            </a:r>
            <a:endParaRPr sz="1300" dirty="0">
              <a:solidFill>
                <a:schemeClr val="dk1"/>
              </a:solidFill>
              <a:latin typeface="Comfortaa"/>
              <a:ea typeface="Comfortaa"/>
              <a:cs typeface="Comfortaa"/>
              <a:sym typeface="Comfortaa"/>
            </a:endParaRPr>
          </a:p>
          <a:p>
            <a:pPr marL="457200" lvl="0" indent="-311150" algn="l" rtl="0">
              <a:spcBef>
                <a:spcPts val="1000"/>
              </a:spcBef>
              <a:spcAft>
                <a:spcPts val="0"/>
              </a:spcAft>
              <a:buClr>
                <a:schemeClr val="dk1"/>
              </a:buClr>
              <a:buSzPts val="1300"/>
              <a:buFont typeface="Comfortaa"/>
              <a:buChar char="●"/>
            </a:pPr>
            <a:r>
              <a:rPr lang="da" sz="1300" b="1" dirty="0">
                <a:solidFill>
                  <a:schemeClr val="dk1"/>
                </a:solidFill>
                <a:latin typeface="Comfortaa"/>
                <a:ea typeface="Comfortaa"/>
                <a:cs typeface="Comfortaa"/>
                <a:sym typeface="Comfortaa"/>
              </a:rPr>
              <a:t>Aktiv transport har flere fordele:</a:t>
            </a:r>
            <a:endParaRPr sz="1300" b="1" dirty="0">
              <a:solidFill>
                <a:schemeClr val="dk1"/>
              </a:solidFill>
              <a:latin typeface="Comfortaa"/>
              <a:ea typeface="Comfortaa"/>
              <a:cs typeface="Comfortaa"/>
              <a:sym typeface="Comfortaa"/>
            </a:endParaRPr>
          </a:p>
          <a:p>
            <a:pPr marL="457200" lvl="0" indent="-311150" algn="l" rtl="0">
              <a:spcBef>
                <a:spcPts val="0"/>
              </a:spcBef>
              <a:spcAft>
                <a:spcPts val="0"/>
              </a:spcAft>
              <a:buClr>
                <a:schemeClr val="dk1"/>
              </a:buClr>
              <a:buSzPts val="1300"/>
              <a:buFont typeface="Comfortaa"/>
              <a:buChar char="-"/>
            </a:pPr>
            <a:r>
              <a:rPr lang="da" sz="1300" dirty="0">
                <a:solidFill>
                  <a:schemeClr val="dk1"/>
                </a:solidFill>
                <a:latin typeface="Comfortaa"/>
                <a:ea typeface="Comfortaa"/>
                <a:cs typeface="Comfortaa"/>
                <a:sym typeface="Comfortaa"/>
              </a:rPr>
              <a:t>Sundhedsfremme i form af frisk luft og fysisk aktivitet</a:t>
            </a:r>
            <a:endParaRPr sz="1300" dirty="0">
              <a:solidFill>
                <a:schemeClr val="dk1"/>
              </a:solidFill>
              <a:latin typeface="Comfortaa"/>
              <a:ea typeface="Comfortaa"/>
              <a:cs typeface="Comfortaa"/>
              <a:sym typeface="Comfortaa"/>
            </a:endParaRPr>
          </a:p>
          <a:p>
            <a:pPr marL="457200" lvl="0" indent="-311150" algn="l" rtl="0">
              <a:spcBef>
                <a:spcPts val="0"/>
              </a:spcBef>
              <a:spcAft>
                <a:spcPts val="0"/>
              </a:spcAft>
              <a:buClr>
                <a:schemeClr val="dk1"/>
              </a:buClr>
              <a:buSzPts val="1300"/>
              <a:buFont typeface="Comfortaa"/>
              <a:buChar char="-"/>
            </a:pPr>
            <a:r>
              <a:rPr lang="da" sz="1300" dirty="0">
                <a:solidFill>
                  <a:schemeClr val="dk1"/>
                </a:solidFill>
                <a:latin typeface="Comfortaa"/>
                <a:ea typeface="Comfortaa"/>
                <a:cs typeface="Comfortaa"/>
                <a:sym typeface="Comfortaa"/>
              </a:rPr>
              <a:t>Indlæringsparathed</a:t>
            </a:r>
            <a:endParaRPr sz="1300" dirty="0">
              <a:solidFill>
                <a:schemeClr val="dk1"/>
              </a:solidFill>
              <a:latin typeface="Comfortaa"/>
              <a:ea typeface="Comfortaa"/>
              <a:cs typeface="Comfortaa"/>
              <a:sym typeface="Comfortaa"/>
            </a:endParaRPr>
          </a:p>
          <a:p>
            <a:pPr marL="457200" lvl="0" indent="-311150" algn="l" rtl="0">
              <a:spcBef>
                <a:spcPts val="0"/>
              </a:spcBef>
              <a:spcAft>
                <a:spcPts val="0"/>
              </a:spcAft>
              <a:buClr>
                <a:schemeClr val="dk1"/>
              </a:buClr>
              <a:buSzPts val="1300"/>
              <a:buFont typeface="Comfortaa"/>
              <a:buChar char="-"/>
            </a:pPr>
            <a:r>
              <a:rPr lang="da" sz="1300" dirty="0">
                <a:solidFill>
                  <a:schemeClr val="dk1"/>
                </a:solidFill>
                <a:latin typeface="Comfortaa"/>
                <a:ea typeface="Comfortaa"/>
                <a:cs typeface="Comfortaa"/>
                <a:sym typeface="Comfortaa"/>
              </a:rPr>
              <a:t>Tryghed og sikkerhed; jo færre biler, der er omkring skolen, jo mere sikkert er det for de elever, der går eller cykler</a:t>
            </a:r>
            <a:endParaRPr sz="1300" dirty="0">
              <a:solidFill>
                <a:schemeClr val="dk1"/>
              </a:solidFill>
              <a:latin typeface="Comfortaa"/>
              <a:ea typeface="Comfortaa"/>
              <a:cs typeface="Comfortaa"/>
              <a:sym typeface="Comfortaa"/>
            </a:endParaRPr>
          </a:p>
          <a:p>
            <a:pPr marL="457200" lvl="0" indent="-311150" algn="l" rtl="0">
              <a:spcBef>
                <a:spcPts val="0"/>
              </a:spcBef>
              <a:spcAft>
                <a:spcPts val="0"/>
              </a:spcAft>
              <a:buClr>
                <a:schemeClr val="dk1"/>
              </a:buClr>
              <a:buSzPts val="1300"/>
              <a:buFont typeface="Comfortaa"/>
              <a:buChar char="-"/>
            </a:pPr>
            <a:r>
              <a:rPr lang="da" sz="1300" dirty="0">
                <a:solidFill>
                  <a:schemeClr val="dk1"/>
                </a:solidFill>
                <a:latin typeface="Comfortaa"/>
                <a:ea typeface="Comfortaa"/>
                <a:cs typeface="Comfortaa"/>
                <a:sym typeface="Comfortaa"/>
              </a:rPr>
              <a:t>Understøtter at eleverne bliver selvhjulpne og selvstændige.</a:t>
            </a:r>
            <a:endParaRPr sz="1300" dirty="0">
              <a:solidFill>
                <a:schemeClr val="dk1"/>
              </a:solidFill>
              <a:latin typeface="Comfortaa"/>
              <a:ea typeface="Comfortaa"/>
              <a:cs typeface="Comfortaa"/>
              <a:sym typeface="Comfortaa"/>
            </a:endParaRPr>
          </a:p>
          <a:p>
            <a:pPr marL="0" lvl="0" indent="0" algn="ctr" rtl="0">
              <a:spcBef>
                <a:spcPts val="0"/>
              </a:spcBef>
              <a:spcAft>
                <a:spcPts val="0"/>
              </a:spcAft>
              <a:buNone/>
            </a:pPr>
            <a:endParaRPr sz="1300" dirty="0">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0" y="0"/>
            <a:ext cx="3993776" cy="725400"/>
          </a:xfrm>
          <a:prstGeom prst="rect">
            <a:avLst/>
          </a:prstGeom>
          <a:solidFill>
            <a:srgbClr val="6FA8DC"/>
          </a:solidFill>
          <a:ln w="38100" cap="flat" cmpd="sng">
            <a:solidFill>
              <a:srgbClr val="000000"/>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l" rtl="0">
              <a:spcBef>
                <a:spcPts val="0"/>
              </a:spcBef>
              <a:spcAft>
                <a:spcPts val="0"/>
              </a:spcAft>
              <a:buClr>
                <a:schemeClr val="dk1"/>
              </a:buClr>
              <a:buSzPct val="36666"/>
              <a:buFont typeface="Arial"/>
              <a:buNone/>
            </a:pPr>
            <a:r>
              <a:rPr lang="da" sz="3000" dirty="0">
                <a:latin typeface="Oswald"/>
                <a:ea typeface="Oswald"/>
                <a:cs typeface="Oswald"/>
                <a:sym typeface="Oswald"/>
              </a:rPr>
              <a:t>Skæring Skoles trafikpolitik</a:t>
            </a:r>
            <a:endParaRPr dirty="0"/>
          </a:p>
        </p:txBody>
      </p:sp>
      <p:sp>
        <p:nvSpPr>
          <p:cNvPr id="61" name="Google Shape;61;p14"/>
          <p:cNvSpPr txBox="1"/>
          <p:nvPr/>
        </p:nvSpPr>
        <p:spPr>
          <a:xfrm>
            <a:off x="131875" y="962750"/>
            <a:ext cx="8757000" cy="4443237"/>
          </a:xfrm>
          <a:prstGeom prst="rect">
            <a:avLst/>
          </a:prstGeom>
          <a:noFill/>
          <a:ln w="9525" cap="flat" cmpd="sng">
            <a:solidFill>
              <a:srgbClr val="6FA8DC"/>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da" sz="1300" dirty="0">
                <a:solidFill>
                  <a:schemeClr val="dk1"/>
                </a:solidFill>
                <a:latin typeface="Comfortaa"/>
                <a:ea typeface="Comfortaa"/>
                <a:cs typeface="Comfortaa"/>
                <a:sym typeface="Comfortaa"/>
              </a:rPr>
              <a:t>Skæring Skole er en skole med fokus på bæredygtighed, og vi har et ønske om at nedbringe bilkørsel til og fra skolen mest muligt.</a:t>
            </a:r>
            <a:endParaRPr sz="1300" dirty="0">
              <a:solidFill>
                <a:schemeClr val="dk1"/>
              </a:solidFill>
              <a:latin typeface="Comfortaa"/>
              <a:ea typeface="Comfortaa"/>
              <a:cs typeface="Comfortaa"/>
              <a:sym typeface="Comfortaa"/>
            </a:endParaRPr>
          </a:p>
          <a:p>
            <a:pPr marL="0" lvl="0" indent="0" algn="l" rtl="0">
              <a:lnSpc>
                <a:spcPct val="115000"/>
              </a:lnSpc>
              <a:spcBef>
                <a:spcPts val="1000"/>
              </a:spcBef>
              <a:spcAft>
                <a:spcPts val="0"/>
              </a:spcAft>
              <a:buNone/>
            </a:pPr>
            <a:r>
              <a:rPr lang="da" sz="1300" dirty="0">
                <a:solidFill>
                  <a:schemeClr val="dk1"/>
                </a:solidFill>
                <a:latin typeface="Comfortaa"/>
                <a:ea typeface="Comfortaa"/>
                <a:cs typeface="Comfortaa"/>
                <a:sym typeface="Comfortaa"/>
              </a:rPr>
              <a:t>Vi appellerer derfor kontinuerligt til, at flest mulige elever går, cykler eller anvender løbehjul til og fra skole – og husk nu hjelmen!</a:t>
            </a:r>
            <a:endParaRPr sz="1300" dirty="0">
              <a:solidFill>
                <a:schemeClr val="dk1"/>
              </a:solidFill>
              <a:latin typeface="Comfortaa"/>
              <a:ea typeface="Comfortaa"/>
              <a:cs typeface="Comfortaa"/>
              <a:sym typeface="Comfortaa"/>
            </a:endParaRPr>
          </a:p>
          <a:p>
            <a:pPr marL="0" lvl="0" indent="0" algn="l" rtl="0">
              <a:spcBef>
                <a:spcPts val="1200"/>
              </a:spcBef>
              <a:spcAft>
                <a:spcPts val="0"/>
              </a:spcAft>
              <a:buNone/>
            </a:pPr>
            <a:r>
              <a:rPr lang="da" sz="1300" dirty="0">
                <a:solidFill>
                  <a:schemeClr val="dk1"/>
                </a:solidFill>
                <a:latin typeface="Comfortaa"/>
                <a:ea typeface="Comfortaa"/>
                <a:cs typeface="Comfortaa"/>
                <a:sym typeface="Comfortaa"/>
              </a:rPr>
              <a:t>Når dit barn starter i skole, bliver det også trafikant. Vores børn skal lære at begå sig sikkert i trafikken.</a:t>
            </a:r>
            <a:endParaRPr sz="1300" dirty="0">
              <a:solidFill>
                <a:schemeClr val="dk1"/>
              </a:solidFill>
              <a:latin typeface="Comfortaa"/>
              <a:ea typeface="Comfortaa"/>
              <a:cs typeface="Comfortaa"/>
              <a:sym typeface="Comfortaa"/>
            </a:endParaRPr>
          </a:p>
          <a:p>
            <a:pPr marL="0" lvl="0" indent="0" algn="l" rtl="0">
              <a:spcBef>
                <a:spcPts val="0"/>
              </a:spcBef>
              <a:spcAft>
                <a:spcPts val="0"/>
              </a:spcAft>
              <a:buNone/>
            </a:pPr>
            <a:endParaRPr sz="1300" b="1" dirty="0">
              <a:solidFill>
                <a:schemeClr val="dk1"/>
              </a:solidFill>
              <a:latin typeface="Comfortaa"/>
              <a:ea typeface="Comfortaa"/>
              <a:cs typeface="Comfortaa"/>
              <a:sym typeface="Comfortaa"/>
            </a:endParaRPr>
          </a:p>
          <a:p>
            <a:pPr marL="0" lvl="0" indent="0" algn="l" rtl="0">
              <a:lnSpc>
                <a:spcPct val="115000"/>
              </a:lnSpc>
              <a:spcBef>
                <a:spcPts val="0"/>
              </a:spcBef>
              <a:spcAft>
                <a:spcPts val="0"/>
              </a:spcAft>
              <a:buNone/>
            </a:pPr>
            <a:r>
              <a:rPr lang="da" sz="1300" dirty="0">
                <a:solidFill>
                  <a:schemeClr val="dk1"/>
                </a:solidFill>
                <a:latin typeface="Comfortaa"/>
                <a:ea typeface="Comfortaa"/>
                <a:cs typeface="Comfortaa"/>
                <a:sym typeface="Comfortaa"/>
              </a:rPr>
              <a:t>Her på Skæring Skole er vi med til at skabe sikker trafik for vores børn og unge. Det kræver en målrettet indsats fra både skole og forældre, at vores børn bliver klædt på til at være sikre trafikanter. Skolens trafikpolitik er et godt værktøj til at sikre et øget fokus på trafiksikkerhed.</a:t>
            </a:r>
            <a:endParaRPr sz="1300" dirty="0">
              <a:solidFill>
                <a:schemeClr val="dk1"/>
              </a:solidFill>
              <a:latin typeface="Comfortaa"/>
              <a:ea typeface="Comfortaa"/>
              <a:cs typeface="Comfortaa"/>
              <a:sym typeface="Comfortaa"/>
            </a:endParaRPr>
          </a:p>
          <a:p>
            <a:pPr marL="0" lvl="0" indent="0" algn="l" rtl="0">
              <a:lnSpc>
                <a:spcPct val="115000"/>
              </a:lnSpc>
              <a:spcBef>
                <a:spcPts val="1200"/>
              </a:spcBef>
              <a:spcAft>
                <a:spcPts val="0"/>
              </a:spcAft>
              <a:buNone/>
            </a:pPr>
            <a:r>
              <a:rPr lang="da" sz="1300" dirty="0">
                <a:solidFill>
                  <a:schemeClr val="dk1"/>
                </a:solidFill>
                <a:latin typeface="Comfortaa"/>
                <a:ea typeface="Comfortaa"/>
                <a:cs typeface="Comfortaa"/>
                <a:sym typeface="Comfortaa"/>
              </a:rPr>
              <a:t>Vores trafikpolitik beskriver, hvordan vi som skole arbejder med trafikundervisning, så vores børn og unge lærer at færdes sikkert i trafikken.</a:t>
            </a:r>
            <a:endParaRPr sz="1300" dirty="0">
              <a:solidFill>
                <a:schemeClr val="dk1"/>
              </a:solidFill>
              <a:latin typeface="Comfortaa"/>
              <a:ea typeface="Comfortaa"/>
              <a:cs typeface="Comfortaa"/>
              <a:sym typeface="Comfortaa"/>
            </a:endParaRPr>
          </a:p>
          <a:p>
            <a:pPr marL="0" lvl="0" indent="0" algn="l" rtl="0">
              <a:lnSpc>
                <a:spcPct val="115000"/>
              </a:lnSpc>
              <a:spcBef>
                <a:spcPts val="1200"/>
              </a:spcBef>
              <a:spcAft>
                <a:spcPts val="1200"/>
              </a:spcAft>
              <a:buNone/>
            </a:pPr>
            <a:r>
              <a:rPr lang="da" sz="1300" dirty="0">
                <a:solidFill>
                  <a:schemeClr val="dk1"/>
                </a:solidFill>
                <a:latin typeface="Comfortaa"/>
                <a:ea typeface="Comfortaa"/>
                <a:cs typeface="Comfortaa"/>
                <a:sym typeface="Comfortaa"/>
              </a:rPr>
              <a:t>I vores trafikpolitik kan man få information om undervisningen i sikker trafik, afviklingen af trafikken omkring skolen, skolepatruljen, der hjælper med elevernes sikre færdsel til skole, </a:t>
            </a:r>
            <a:r>
              <a:rPr lang="da" sz="1300" dirty="0">
                <a:solidFill>
                  <a:srgbClr val="424242"/>
                </a:solidFill>
                <a:latin typeface="Comfortaa"/>
                <a:ea typeface="Comfortaa"/>
                <a:cs typeface="Comfortaa"/>
                <a:sym typeface="Comfortaa"/>
              </a:rPr>
              <a:t>s</a:t>
            </a:r>
            <a:r>
              <a:rPr lang="da" sz="1300" dirty="0">
                <a:solidFill>
                  <a:schemeClr val="dk1"/>
                </a:solidFill>
                <a:latin typeface="Comfortaa"/>
                <a:ea typeface="Comfortaa"/>
                <a:cs typeface="Comfortaa"/>
                <a:sym typeface="Comfortaa"/>
              </a:rPr>
              <a:t>amt skolens politik vedrørende løbehjul og skateboard. </a:t>
            </a:r>
            <a:endParaRPr sz="1300"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0" y="0"/>
            <a:ext cx="2756400" cy="885000"/>
          </a:xfrm>
          <a:prstGeom prst="rect">
            <a:avLst/>
          </a:prstGeom>
          <a:solidFill>
            <a:srgbClr val="6FA8DC"/>
          </a:solidFill>
          <a:ln w="38100" cap="flat" cmpd="sng">
            <a:solidFill>
              <a:srgbClr val="000000"/>
            </a:solidFill>
            <a:prstDash val="solid"/>
            <a:round/>
            <a:headEnd type="none" w="sm" len="sm"/>
            <a:tailEnd type="none" w="sm" len="sm"/>
          </a:ln>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da" sz="2700" dirty="0">
                <a:latin typeface="Oswald"/>
                <a:ea typeface="Oswald"/>
                <a:cs typeface="Oswald"/>
                <a:sym typeface="Oswald"/>
              </a:rPr>
              <a:t>På vej til skole</a:t>
            </a:r>
            <a:r>
              <a:rPr lang="da" sz="3000" dirty="0">
                <a:solidFill>
                  <a:srgbClr val="424242"/>
                </a:solidFill>
                <a:latin typeface="Oswald"/>
                <a:ea typeface="Oswald"/>
                <a:cs typeface="Oswald"/>
                <a:sym typeface="Oswald"/>
              </a:rPr>
              <a:t>	</a:t>
            </a:r>
            <a:endParaRPr dirty="0"/>
          </a:p>
        </p:txBody>
      </p:sp>
      <p:sp>
        <p:nvSpPr>
          <p:cNvPr id="67" name="Google Shape;67;p15"/>
          <p:cNvSpPr txBox="1">
            <a:spLocks noGrp="1"/>
          </p:cNvSpPr>
          <p:nvPr>
            <p:ph type="subTitle" idx="1"/>
          </p:nvPr>
        </p:nvSpPr>
        <p:spPr>
          <a:xfrm>
            <a:off x="74325" y="885000"/>
            <a:ext cx="2194200" cy="3915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275"/>
              <a:buFont typeface="Arial"/>
              <a:buNone/>
            </a:pPr>
            <a:endParaRPr sz="130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Clr>
                <a:schemeClr val="dk1"/>
              </a:buClr>
              <a:buSzPts val="275"/>
              <a:buFont typeface="Arial"/>
              <a:buNone/>
            </a:pPr>
            <a:endParaRPr sz="130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Clr>
                <a:schemeClr val="dk1"/>
              </a:buClr>
              <a:buSzPts val="275"/>
              <a:buFont typeface="Arial"/>
              <a:buNone/>
            </a:pPr>
            <a:r>
              <a:rPr lang="da" sz="1300" b="1">
                <a:solidFill>
                  <a:schemeClr val="dk1"/>
                </a:solidFill>
                <a:latin typeface="Comfortaa"/>
                <a:ea typeface="Comfortaa"/>
                <a:cs typeface="Comfortaa"/>
                <a:sym typeface="Comfortaa"/>
              </a:rPr>
              <a:t>Mindre morgenmylder</a:t>
            </a:r>
            <a:endParaRPr sz="130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275"/>
              <a:buNone/>
            </a:pPr>
            <a:endParaRPr sz="130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Clr>
                <a:schemeClr val="dk1"/>
              </a:buClr>
              <a:buSzPts val="275"/>
              <a:buFont typeface="Arial"/>
              <a:buNone/>
            </a:pPr>
            <a:endParaRPr sz="130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Clr>
                <a:schemeClr val="dk1"/>
              </a:buClr>
              <a:buSzPts val="275"/>
              <a:buFont typeface="Arial"/>
              <a:buNone/>
            </a:pPr>
            <a:endParaRPr sz="130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Clr>
                <a:schemeClr val="dk1"/>
              </a:buClr>
              <a:buSzPts val="275"/>
              <a:buFont typeface="Arial"/>
              <a:buNone/>
            </a:pPr>
            <a:endParaRPr sz="130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Clr>
                <a:schemeClr val="dk1"/>
              </a:buClr>
              <a:buSzPts val="275"/>
              <a:buFont typeface="Arial"/>
              <a:buNone/>
            </a:pPr>
            <a:endParaRPr sz="130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Clr>
                <a:schemeClr val="dk1"/>
              </a:buClr>
              <a:buSzPts val="275"/>
              <a:buFont typeface="Arial"/>
              <a:buNone/>
            </a:pPr>
            <a:r>
              <a:rPr lang="da" sz="1300" b="1">
                <a:solidFill>
                  <a:schemeClr val="dk1"/>
                </a:solidFill>
                <a:latin typeface="Comfortaa"/>
                <a:ea typeface="Comfortaa"/>
                <a:cs typeface="Comfortaa"/>
                <a:sym typeface="Comfortaa"/>
              </a:rPr>
              <a:t>På cykel til skole</a:t>
            </a:r>
            <a:endParaRPr sz="130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SzPts val="275"/>
              <a:buNone/>
            </a:pPr>
            <a:endParaRPr sz="1300" b="1">
              <a:solidFill>
                <a:schemeClr val="dk1"/>
              </a:solidFill>
              <a:latin typeface="Comfortaa"/>
              <a:ea typeface="Comfortaa"/>
              <a:cs typeface="Comfortaa"/>
              <a:sym typeface="Comfortaa"/>
            </a:endParaRPr>
          </a:p>
          <a:p>
            <a:pPr marL="0" lvl="0" indent="0" algn="ctr" rtl="0">
              <a:lnSpc>
                <a:spcPct val="80000"/>
              </a:lnSpc>
              <a:spcBef>
                <a:spcPts val="1200"/>
              </a:spcBef>
              <a:spcAft>
                <a:spcPts val="0"/>
              </a:spcAft>
              <a:buSzPts val="275"/>
              <a:buNone/>
            </a:pPr>
            <a:endParaRPr sz="700">
              <a:solidFill>
                <a:schemeClr val="dk1"/>
              </a:solidFill>
            </a:endParaRPr>
          </a:p>
        </p:txBody>
      </p:sp>
      <p:sp>
        <p:nvSpPr>
          <p:cNvPr id="68" name="Google Shape;68;p15"/>
          <p:cNvSpPr txBox="1"/>
          <p:nvPr/>
        </p:nvSpPr>
        <p:spPr>
          <a:xfrm>
            <a:off x="2918475" y="237400"/>
            <a:ext cx="5795100" cy="47283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endParaRPr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0"/>
              </a:spcAft>
              <a:buNone/>
            </a:pPr>
            <a:endParaRPr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0"/>
              </a:spcAft>
              <a:buNone/>
            </a:pPr>
            <a:endParaRPr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0"/>
              </a:spcAft>
              <a:buNone/>
            </a:pPr>
            <a:endParaRPr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0"/>
              </a:spcAft>
              <a:buNone/>
            </a:pPr>
            <a:endParaRPr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0"/>
              </a:spcAft>
              <a:buNone/>
            </a:pPr>
            <a:endParaRPr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0"/>
              </a:spcAft>
              <a:buNone/>
            </a:pPr>
            <a:r>
              <a:rPr lang="da" sz="1300" dirty="0">
                <a:solidFill>
                  <a:schemeClr val="dk1"/>
                </a:solidFill>
                <a:latin typeface="Comfortaa"/>
                <a:ea typeface="Comfortaa"/>
                <a:cs typeface="Comfortaa"/>
                <a:sym typeface="Comfortaa"/>
              </a:rPr>
              <a:t>Forældre, som kører deres børn til og fra skole, bedes sætte børnene af på steder, hvor de ikke risikerer at skabe farlige situationer for skolens elever. Der er markerede områder til afsætning af børn, og hvor standsning ikke forhindrer skolepatruljerne i at udføre deres arbejde.</a:t>
            </a:r>
            <a:endParaRPr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0"/>
              </a:spcAft>
              <a:buNone/>
            </a:pPr>
            <a:r>
              <a:rPr lang="da" sz="1300" dirty="0">
                <a:solidFill>
                  <a:schemeClr val="dk1"/>
                </a:solidFill>
                <a:latin typeface="Comfortaa"/>
                <a:ea typeface="Comfortaa"/>
                <a:cs typeface="Comfortaa"/>
                <a:sym typeface="Comfortaa"/>
              </a:rPr>
              <a:t>Man holder kun ganske kort tid på disse pladser, så andre forældre kan komme til.</a:t>
            </a:r>
            <a:endParaRPr sz="1300" dirty="0">
              <a:solidFill>
                <a:schemeClr val="dk1"/>
              </a:solidFill>
              <a:latin typeface="Comfortaa"/>
              <a:ea typeface="Comfortaa"/>
              <a:cs typeface="Comfortaa"/>
              <a:sym typeface="Comfortaa"/>
            </a:endParaRPr>
          </a:p>
          <a:p>
            <a:pPr marL="0" lvl="0" indent="0" algn="l" rtl="0">
              <a:lnSpc>
                <a:spcPct val="105000"/>
              </a:lnSpc>
              <a:spcBef>
                <a:spcPts val="1200"/>
              </a:spcBef>
              <a:spcAft>
                <a:spcPts val="0"/>
              </a:spcAft>
              <a:buNone/>
            </a:pPr>
            <a:endParaRPr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0"/>
              </a:spcAft>
              <a:buNone/>
            </a:pPr>
            <a:endParaRPr lang="da"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0"/>
              </a:spcAft>
              <a:buNone/>
            </a:pPr>
            <a:r>
              <a:rPr lang="da" sz="1300" dirty="0">
                <a:solidFill>
                  <a:schemeClr val="dk1"/>
                </a:solidFill>
                <a:latin typeface="Comfortaa"/>
                <a:ea typeface="Comfortaa"/>
                <a:cs typeface="Comfortaa"/>
                <a:sym typeface="Comfortaa"/>
              </a:rPr>
              <a:t>Der findes afmærket cykelparkering flere steder på Skæring Skole. </a:t>
            </a:r>
            <a:endParaRPr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0"/>
              </a:spcAft>
              <a:buNone/>
            </a:pPr>
            <a:r>
              <a:rPr lang="da" sz="1300" dirty="0">
                <a:solidFill>
                  <a:schemeClr val="dk1"/>
                </a:solidFill>
                <a:latin typeface="Comfortaa"/>
                <a:ea typeface="Comfortaa"/>
                <a:cs typeface="Comfortaa"/>
                <a:sym typeface="Comfortaa"/>
              </a:rPr>
              <a:t>Det er muligt at låse sin cykel fast på disse steder.</a:t>
            </a:r>
            <a:endParaRPr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0"/>
              </a:spcAft>
              <a:buNone/>
            </a:pPr>
            <a:endParaRPr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1200"/>
              </a:spcAft>
              <a:buNone/>
            </a:pPr>
            <a:endParaRPr sz="1300" dirty="0">
              <a:solidFill>
                <a:schemeClr val="dk1"/>
              </a:solidFill>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0" y="0"/>
            <a:ext cx="2862000" cy="792600"/>
          </a:xfrm>
          <a:prstGeom prst="rect">
            <a:avLst/>
          </a:prstGeom>
          <a:ln w="38100" cap="flat" cmpd="sng">
            <a:solidFill>
              <a:srgbClr val="000000"/>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l" rtl="0">
              <a:spcBef>
                <a:spcPts val="0"/>
              </a:spcBef>
              <a:spcAft>
                <a:spcPts val="0"/>
              </a:spcAft>
              <a:buClr>
                <a:schemeClr val="dk1"/>
              </a:buClr>
              <a:buSzPct val="78571"/>
              <a:buFont typeface="Arial"/>
              <a:buNone/>
            </a:pPr>
            <a:endParaRPr sz="1400" dirty="0">
              <a:solidFill>
                <a:srgbClr val="000000"/>
              </a:solidFill>
            </a:endParaRPr>
          </a:p>
          <a:p>
            <a:pPr marL="0" lvl="0" indent="0" algn="l" rtl="0">
              <a:spcBef>
                <a:spcPts val="0"/>
              </a:spcBef>
              <a:spcAft>
                <a:spcPts val="0"/>
              </a:spcAft>
              <a:buClr>
                <a:schemeClr val="dk1"/>
              </a:buClr>
              <a:buSzPct val="40740"/>
              <a:buFont typeface="Arial"/>
              <a:buNone/>
            </a:pPr>
            <a:r>
              <a:rPr lang="da" sz="3000" dirty="0">
                <a:latin typeface="Oswald"/>
                <a:ea typeface="Oswald"/>
                <a:cs typeface="Oswald"/>
                <a:sym typeface="Oswald"/>
              </a:rPr>
              <a:t>På vej til skole</a:t>
            </a:r>
            <a:r>
              <a:rPr lang="da" sz="3000" dirty="0">
                <a:solidFill>
                  <a:srgbClr val="424242"/>
                </a:solidFill>
                <a:latin typeface="Oswald"/>
                <a:ea typeface="Oswald"/>
                <a:cs typeface="Oswald"/>
                <a:sym typeface="Oswald"/>
              </a:rPr>
              <a:t>	</a:t>
            </a:r>
            <a:endParaRPr dirty="0"/>
          </a:p>
        </p:txBody>
      </p:sp>
      <p:sp>
        <p:nvSpPr>
          <p:cNvPr id="74" name="Google Shape;74;p16"/>
          <p:cNvSpPr txBox="1">
            <a:spLocks noGrp="1"/>
          </p:cNvSpPr>
          <p:nvPr>
            <p:ph type="subTitle" idx="1"/>
          </p:nvPr>
        </p:nvSpPr>
        <p:spPr>
          <a:xfrm>
            <a:off x="0" y="1027325"/>
            <a:ext cx="2928000" cy="26655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None/>
            </a:pPr>
            <a:endParaRPr sz="125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None/>
            </a:pPr>
            <a:r>
              <a:rPr lang="da" sz="1500" b="1">
                <a:solidFill>
                  <a:schemeClr val="dk1"/>
                </a:solidFill>
                <a:latin typeface="Comfortaa"/>
                <a:ea typeface="Comfortaa"/>
                <a:cs typeface="Comfortaa"/>
                <a:sym typeface="Comfortaa"/>
              </a:rPr>
              <a:t>Cykelhjelm</a:t>
            </a:r>
            <a:endParaRPr sz="150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None/>
            </a:pPr>
            <a:endParaRPr sz="150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None/>
            </a:pPr>
            <a:endParaRPr sz="150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None/>
            </a:pPr>
            <a:endParaRPr sz="1500" b="1">
              <a:solidFill>
                <a:schemeClr val="dk1"/>
              </a:solidFill>
              <a:latin typeface="Comfortaa"/>
              <a:ea typeface="Comfortaa"/>
              <a:cs typeface="Comfortaa"/>
              <a:sym typeface="Comfortaa"/>
            </a:endParaRPr>
          </a:p>
          <a:p>
            <a:pPr marL="0" lvl="0" indent="0" algn="l" rtl="0">
              <a:lnSpc>
                <a:spcPct val="95000"/>
              </a:lnSpc>
              <a:spcBef>
                <a:spcPts val="1200"/>
              </a:spcBef>
              <a:spcAft>
                <a:spcPts val="0"/>
              </a:spcAft>
              <a:buClr>
                <a:schemeClr val="dk1"/>
              </a:buClr>
              <a:buSzPts val="234"/>
              <a:buFont typeface="Arial"/>
              <a:buNone/>
            </a:pPr>
            <a:r>
              <a:rPr lang="da" sz="1500" b="1">
                <a:solidFill>
                  <a:schemeClr val="dk1"/>
                </a:solidFill>
                <a:latin typeface="Comfortaa"/>
                <a:ea typeface="Comfortaa"/>
                <a:cs typeface="Comfortaa"/>
                <a:sym typeface="Comfortaa"/>
              </a:rPr>
              <a:t>Løbehjul og Skateboard</a:t>
            </a:r>
            <a:endParaRPr sz="1500" b="1">
              <a:solidFill>
                <a:schemeClr val="dk1"/>
              </a:solidFill>
              <a:latin typeface="Comfortaa"/>
              <a:ea typeface="Comfortaa"/>
              <a:cs typeface="Comfortaa"/>
              <a:sym typeface="Comfortaa"/>
            </a:endParaRPr>
          </a:p>
          <a:p>
            <a:pPr marL="0" lvl="0" indent="0" algn="ctr" rtl="0">
              <a:lnSpc>
                <a:spcPct val="80000"/>
              </a:lnSpc>
              <a:spcBef>
                <a:spcPts val="1200"/>
              </a:spcBef>
              <a:spcAft>
                <a:spcPts val="0"/>
              </a:spcAft>
              <a:buClr>
                <a:schemeClr val="dk1"/>
              </a:buClr>
              <a:buSzPts val="234"/>
              <a:buFont typeface="Arial"/>
              <a:buNone/>
            </a:pPr>
            <a:endParaRPr sz="5200">
              <a:solidFill>
                <a:schemeClr val="dk1"/>
              </a:solidFill>
            </a:endParaRPr>
          </a:p>
          <a:p>
            <a:pPr marL="0" lvl="0" indent="0" algn="ctr" rtl="0">
              <a:spcBef>
                <a:spcPts val="0"/>
              </a:spcBef>
              <a:spcAft>
                <a:spcPts val="0"/>
              </a:spcAft>
              <a:buNone/>
            </a:pPr>
            <a:endParaRPr/>
          </a:p>
        </p:txBody>
      </p:sp>
      <p:sp>
        <p:nvSpPr>
          <p:cNvPr id="75" name="Google Shape;75;p16"/>
          <p:cNvSpPr txBox="1"/>
          <p:nvPr/>
        </p:nvSpPr>
        <p:spPr>
          <a:xfrm>
            <a:off x="3178425" y="792600"/>
            <a:ext cx="5578800" cy="3479640"/>
          </a:xfrm>
          <a:prstGeom prst="rect">
            <a:avLst/>
          </a:prstGeom>
          <a:noFill/>
          <a:ln>
            <a:noFill/>
          </a:ln>
        </p:spPr>
        <p:txBody>
          <a:bodyPr spcFirstLastPara="1" wrap="square" lIns="91425" tIns="91425" rIns="91425" bIns="91425" anchor="t" anchorCtr="0">
            <a:spAutoFit/>
          </a:bodyPr>
          <a:lstStyle/>
          <a:p>
            <a:pPr marL="0" lvl="0" indent="0" algn="l" rtl="0">
              <a:lnSpc>
                <a:spcPct val="105000"/>
              </a:lnSpc>
              <a:spcBef>
                <a:spcPts val="0"/>
              </a:spcBef>
              <a:spcAft>
                <a:spcPts val="0"/>
              </a:spcAft>
              <a:buNone/>
            </a:pPr>
            <a:endParaRPr sz="1300" dirty="0">
              <a:solidFill>
                <a:schemeClr val="dk1"/>
              </a:solidFill>
              <a:latin typeface="Comfortaa"/>
              <a:ea typeface="Comfortaa"/>
              <a:cs typeface="Comfortaa"/>
              <a:sym typeface="Comfortaa"/>
            </a:endParaRPr>
          </a:p>
          <a:p>
            <a:pPr marL="0" lvl="0" indent="0" algn="l" rtl="0">
              <a:lnSpc>
                <a:spcPct val="105000"/>
              </a:lnSpc>
              <a:spcBef>
                <a:spcPts val="1000"/>
              </a:spcBef>
              <a:spcAft>
                <a:spcPts val="0"/>
              </a:spcAft>
              <a:buNone/>
            </a:pPr>
            <a:br>
              <a:rPr lang="da" sz="1300" dirty="0">
                <a:solidFill>
                  <a:schemeClr val="dk1"/>
                </a:solidFill>
                <a:latin typeface="Comfortaa"/>
                <a:ea typeface="Comfortaa"/>
                <a:cs typeface="Comfortaa"/>
                <a:sym typeface="Comfortaa"/>
              </a:rPr>
            </a:br>
            <a:r>
              <a:rPr lang="da" sz="1300" dirty="0">
                <a:solidFill>
                  <a:schemeClr val="dk1"/>
                </a:solidFill>
                <a:latin typeface="Comfortaa"/>
                <a:ea typeface="Comfortaa"/>
                <a:cs typeface="Comfortaa"/>
                <a:sym typeface="Comfortaa"/>
              </a:rPr>
              <a:t>Skæring Skole opfordrer til, at alle elever bruger cykelhjelm.</a:t>
            </a:r>
            <a:endParaRPr sz="1300" dirty="0">
              <a:solidFill>
                <a:schemeClr val="dk1"/>
              </a:solidFill>
              <a:latin typeface="Comfortaa"/>
              <a:ea typeface="Comfortaa"/>
              <a:cs typeface="Comfortaa"/>
              <a:sym typeface="Comfortaa"/>
            </a:endParaRPr>
          </a:p>
          <a:p>
            <a:pPr marL="0" lvl="0" indent="0" algn="l" rtl="0">
              <a:lnSpc>
                <a:spcPct val="105000"/>
              </a:lnSpc>
              <a:spcBef>
                <a:spcPts val="1000"/>
              </a:spcBef>
              <a:spcAft>
                <a:spcPts val="0"/>
              </a:spcAft>
              <a:buNone/>
            </a:pPr>
            <a:r>
              <a:rPr lang="da" sz="1300" dirty="0">
                <a:solidFill>
                  <a:schemeClr val="dk1"/>
                </a:solidFill>
                <a:latin typeface="Comfortaa"/>
                <a:ea typeface="Comfortaa"/>
                <a:cs typeface="Comfortaa"/>
                <a:sym typeface="Comfortaa"/>
              </a:rPr>
              <a:t>Det er et påbud, at både børn og voksne bruger cykelhjelm, hvis der cykles i skoleregi.</a:t>
            </a:r>
            <a:endParaRPr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0"/>
              </a:spcAft>
              <a:buNone/>
            </a:pPr>
            <a:endParaRPr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0"/>
              </a:spcAft>
              <a:buNone/>
            </a:pPr>
            <a:endParaRPr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0"/>
              </a:spcAft>
              <a:buNone/>
            </a:pPr>
            <a:endParaRPr lang="da" sz="1300" dirty="0">
              <a:solidFill>
                <a:schemeClr val="dk1"/>
              </a:solidFill>
              <a:latin typeface="Comfortaa"/>
              <a:ea typeface="Comfortaa"/>
              <a:cs typeface="Comfortaa"/>
              <a:sym typeface="Comfortaa"/>
            </a:endParaRPr>
          </a:p>
          <a:p>
            <a:pPr marL="0" lvl="0" indent="0" algn="l" rtl="0">
              <a:lnSpc>
                <a:spcPct val="105000"/>
              </a:lnSpc>
              <a:spcBef>
                <a:spcPts val="0"/>
              </a:spcBef>
              <a:spcAft>
                <a:spcPts val="0"/>
              </a:spcAft>
              <a:buNone/>
            </a:pPr>
            <a:r>
              <a:rPr lang="da" sz="1300" dirty="0">
                <a:solidFill>
                  <a:schemeClr val="dk1"/>
                </a:solidFill>
                <a:latin typeface="Comfortaa"/>
                <a:ea typeface="Comfortaa"/>
                <a:cs typeface="Comfortaa"/>
                <a:sym typeface="Comfortaa"/>
              </a:rPr>
              <a:t>Eleverne må gerne bruge løbehjul, skateboard eller lign. i skoletiden. Der skal bæres hjelm ved brug af hjul, og alle slags “hjul” skal bæres i hånden indenfor.</a:t>
            </a:r>
            <a:endParaRPr sz="1300" dirty="0">
              <a:solidFill>
                <a:schemeClr val="dk1"/>
              </a:solidFill>
              <a:latin typeface="Comfortaa"/>
              <a:ea typeface="Comfortaa"/>
              <a:cs typeface="Comfortaa"/>
              <a:sym typeface="Comfortaa"/>
            </a:endParaRPr>
          </a:p>
          <a:p>
            <a:pPr marL="0" lvl="0" indent="0" algn="l" rtl="0">
              <a:lnSpc>
                <a:spcPct val="105000"/>
              </a:lnSpc>
              <a:spcBef>
                <a:spcPts val="1200"/>
              </a:spcBef>
              <a:spcAft>
                <a:spcPts val="1200"/>
              </a:spcAft>
              <a:buNone/>
            </a:pPr>
            <a:r>
              <a:rPr lang="da" sz="1300" dirty="0">
                <a:solidFill>
                  <a:schemeClr val="dk1"/>
                </a:solidFill>
                <a:latin typeface="Comfortaa"/>
                <a:ea typeface="Comfortaa"/>
                <a:cs typeface="Comfortaa"/>
                <a:sym typeface="Comfortaa"/>
              </a:rPr>
              <a:t>Elektriske løbehjul er kun tilladt for elever over 15 år og må ikke benyttes på skaterbanen.</a:t>
            </a:r>
            <a:endParaRPr sz="1300" dirty="0">
              <a:solidFill>
                <a:schemeClr val="dk1"/>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0" y="0"/>
            <a:ext cx="3090900" cy="851100"/>
          </a:xfrm>
          <a:prstGeom prst="rect">
            <a:avLst/>
          </a:prstGeom>
          <a:solidFill>
            <a:srgbClr val="6FA8DC"/>
          </a:solidFill>
          <a:ln w="38100" cap="flat" cmpd="sng">
            <a:solidFill>
              <a:srgbClr val="000000"/>
            </a:solidFill>
            <a:prstDash val="solid"/>
            <a:round/>
            <a:headEnd type="none" w="sm" len="sm"/>
            <a:tailEnd type="none" w="sm" len="sm"/>
          </a:ln>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da" sz="2700">
                <a:latin typeface="Oswald"/>
                <a:ea typeface="Oswald"/>
                <a:cs typeface="Oswald"/>
                <a:sym typeface="Oswald"/>
              </a:rPr>
              <a:t>Færdselsundervisning </a:t>
            </a:r>
            <a:endParaRPr sz="2700"/>
          </a:p>
        </p:txBody>
      </p:sp>
      <p:sp>
        <p:nvSpPr>
          <p:cNvPr id="81" name="Google Shape;81;p17"/>
          <p:cNvSpPr txBox="1">
            <a:spLocks noGrp="1"/>
          </p:cNvSpPr>
          <p:nvPr>
            <p:ph type="subTitle" idx="1"/>
          </p:nvPr>
        </p:nvSpPr>
        <p:spPr>
          <a:xfrm>
            <a:off x="0" y="1041750"/>
            <a:ext cx="2809200" cy="3178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a" sz="1300" b="1">
                <a:solidFill>
                  <a:srgbClr val="424242"/>
                </a:solidFill>
                <a:latin typeface="Comfortaa"/>
                <a:ea typeface="Comfortaa"/>
                <a:cs typeface="Comfortaa"/>
                <a:sym typeface="Comfortaa"/>
              </a:rPr>
              <a:t>I</a:t>
            </a:r>
            <a:r>
              <a:rPr lang="da" sz="1300" b="1">
                <a:solidFill>
                  <a:schemeClr val="dk1"/>
                </a:solidFill>
                <a:latin typeface="Comfortaa"/>
                <a:ea typeface="Comfortaa"/>
                <a:cs typeface="Comfortaa"/>
                <a:sym typeface="Comfortaa"/>
              </a:rPr>
              <a:t>ndskoling</a:t>
            </a:r>
            <a:endParaRPr sz="1300" b="1">
              <a:solidFill>
                <a:schemeClr val="dk1"/>
              </a:solidFill>
              <a:latin typeface="Comfortaa"/>
              <a:ea typeface="Comfortaa"/>
              <a:cs typeface="Comfortaa"/>
              <a:sym typeface="Comfortaa"/>
            </a:endParaRPr>
          </a:p>
          <a:p>
            <a:pPr marL="0" lvl="0" indent="0" algn="l" rtl="0">
              <a:lnSpc>
                <a:spcPct val="115000"/>
              </a:lnSpc>
              <a:spcBef>
                <a:spcPts val="1200"/>
              </a:spcBef>
              <a:spcAft>
                <a:spcPts val="0"/>
              </a:spcAft>
              <a:buClr>
                <a:schemeClr val="dk1"/>
              </a:buClr>
              <a:buSzPts val="1100"/>
              <a:buFont typeface="Arial"/>
              <a:buNone/>
            </a:pPr>
            <a:endParaRPr sz="1300" b="1">
              <a:solidFill>
                <a:schemeClr val="dk1"/>
              </a:solidFill>
              <a:latin typeface="Comfortaa"/>
              <a:ea typeface="Comfortaa"/>
              <a:cs typeface="Comfortaa"/>
              <a:sym typeface="Comfortaa"/>
            </a:endParaRPr>
          </a:p>
          <a:p>
            <a:pPr marL="0" lvl="0" indent="0" algn="l" rtl="0">
              <a:lnSpc>
                <a:spcPct val="115000"/>
              </a:lnSpc>
              <a:spcBef>
                <a:spcPts val="1200"/>
              </a:spcBef>
              <a:spcAft>
                <a:spcPts val="0"/>
              </a:spcAft>
              <a:buClr>
                <a:schemeClr val="dk1"/>
              </a:buClr>
              <a:buSzPts val="1100"/>
              <a:buFont typeface="Arial"/>
              <a:buNone/>
            </a:pPr>
            <a:endParaRPr sz="1300" b="1">
              <a:solidFill>
                <a:schemeClr val="dk1"/>
              </a:solidFill>
              <a:latin typeface="Comfortaa"/>
              <a:ea typeface="Comfortaa"/>
              <a:cs typeface="Comfortaa"/>
              <a:sym typeface="Comfortaa"/>
            </a:endParaRPr>
          </a:p>
          <a:p>
            <a:pPr marL="0" lvl="0" indent="0" algn="l" rtl="0">
              <a:lnSpc>
                <a:spcPct val="115000"/>
              </a:lnSpc>
              <a:spcBef>
                <a:spcPts val="1200"/>
              </a:spcBef>
              <a:spcAft>
                <a:spcPts val="0"/>
              </a:spcAft>
              <a:buClr>
                <a:schemeClr val="dk1"/>
              </a:buClr>
              <a:buSzPts val="1100"/>
              <a:buFont typeface="Arial"/>
              <a:buNone/>
            </a:pPr>
            <a:r>
              <a:rPr lang="da" sz="1300" b="1">
                <a:solidFill>
                  <a:schemeClr val="dk1"/>
                </a:solidFill>
                <a:latin typeface="Comfortaa"/>
                <a:ea typeface="Comfortaa"/>
                <a:cs typeface="Comfortaa"/>
                <a:sym typeface="Comfortaa"/>
              </a:rPr>
              <a:t>Mellemtrin</a:t>
            </a:r>
            <a:endParaRPr sz="1300" b="1">
              <a:solidFill>
                <a:schemeClr val="dk1"/>
              </a:solidFill>
              <a:latin typeface="Comfortaa"/>
              <a:ea typeface="Comfortaa"/>
              <a:cs typeface="Comfortaa"/>
              <a:sym typeface="Comfortaa"/>
            </a:endParaRPr>
          </a:p>
          <a:p>
            <a:pPr marL="0" lvl="0" indent="0" algn="l" rtl="0">
              <a:lnSpc>
                <a:spcPct val="115000"/>
              </a:lnSpc>
              <a:spcBef>
                <a:spcPts val="1200"/>
              </a:spcBef>
              <a:spcAft>
                <a:spcPts val="0"/>
              </a:spcAft>
              <a:buClr>
                <a:schemeClr val="dk1"/>
              </a:buClr>
              <a:buSzPts val="1100"/>
              <a:buFont typeface="Arial"/>
              <a:buNone/>
            </a:pPr>
            <a:endParaRPr sz="1300" b="1">
              <a:solidFill>
                <a:schemeClr val="dk1"/>
              </a:solidFill>
              <a:latin typeface="Comfortaa"/>
              <a:ea typeface="Comfortaa"/>
              <a:cs typeface="Comfortaa"/>
              <a:sym typeface="Comfortaa"/>
            </a:endParaRPr>
          </a:p>
          <a:p>
            <a:pPr marL="0" lvl="0" indent="0" algn="l" rtl="0">
              <a:lnSpc>
                <a:spcPct val="115000"/>
              </a:lnSpc>
              <a:spcBef>
                <a:spcPts val="1200"/>
              </a:spcBef>
              <a:spcAft>
                <a:spcPts val="0"/>
              </a:spcAft>
              <a:buClr>
                <a:schemeClr val="dk1"/>
              </a:buClr>
              <a:buSzPts val="1100"/>
              <a:buFont typeface="Arial"/>
              <a:buNone/>
            </a:pPr>
            <a:endParaRPr sz="1300" b="1">
              <a:solidFill>
                <a:schemeClr val="dk1"/>
              </a:solidFill>
              <a:latin typeface="Comfortaa"/>
              <a:ea typeface="Comfortaa"/>
              <a:cs typeface="Comfortaa"/>
              <a:sym typeface="Comfortaa"/>
            </a:endParaRPr>
          </a:p>
          <a:p>
            <a:pPr marL="0" lvl="0" indent="0" algn="l" rtl="0">
              <a:lnSpc>
                <a:spcPct val="115000"/>
              </a:lnSpc>
              <a:spcBef>
                <a:spcPts val="1200"/>
              </a:spcBef>
              <a:spcAft>
                <a:spcPts val="0"/>
              </a:spcAft>
              <a:buClr>
                <a:schemeClr val="dk1"/>
              </a:buClr>
              <a:buSzPts val="1100"/>
              <a:buFont typeface="Arial"/>
              <a:buNone/>
            </a:pPr>
            <a:r>
              <a:rPr lang="da" sz="1300" b="1">
                <a:solidFill>
                  <a:schemeClr val="dk1"/>
                </a:solidFill>
                <a:latin typeface="Comfortaa"/>
                <a:ea typeface="Comfortaa"/>
                <a:cs typeface="Comfortaa"/>
                <a:sym typeface="Comfortaa"/>
              </a:rPr>
              <a:t>Udskoling</a:t>
            </a:r>
            <a:endParaRPr sz="1300" b="1">
              <a:solidFill>
                <a:schemeClr val="dk1"/>
              </a:solidFill>
              <a:latin typeface="Comfortaa"/>
              <a:ea typeface="Comfortaa"/>
              <a:cs typeface="Comfortaa"/>
              <a:sym typeface="Comfortaa"/>
            </a:endParaRPr>
          </a:p>
          <a:p>
            <a:pPr marL="0" lvl="0" indent="0" algn="ctr" rtl="0">
              <a:spcBef>
                <a:spcPts val="1200"/>
              </a:spcBef>
              <a:spcAft>
                <a:spcPts val="0"/>
              </a:spcAft>
              <a:buNone/>
            </a:pPr>
            <a:endParaRPr/>
          </a:p>
        </p:txBody>
      </p:sp>
      <p:sp>
        <p:nvSpPr>
          <p:cNvPr id="82" name="Google Shape;82;p17"/>
          <p:cNvSpPr txBox="1"/>
          <p:nvPr/>
        </p:nvSpPr>
        <p:spPr>
          <a:xfrm>
            <a:off x="3037200" y="1041750"/>
            <a:ext cx="5795100" cy="38547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da" sz="1300" dirty="0">
                <a:solidFill>
                  <a:schemeClr val="dk1"/>
                </a:solidFill>
                <a:latin typeface="Comfortaa"/>
                <a:ea typeface="Comfortaa"/>
                <a:cs typeface="Comfortaa"/>
                <a:sym typeface="Comfortaa"/>
              </a:rPr>
              <a:t>Der anvendes forskellige undervisningsforløb fra sikkertrafik.dk. Bl.a. undervises der i, hvordan børnene passer på sig selv, når de færdes gående i trafikken.</a:t>
            </a:r>
            <a:endParaRPr sz="1300" dirty="0">
              <a:solidFill>
                <a:schemeClr val="dk1"/>
              </a:solidFill>
              <a:latin typeface="Comfortaa"/>
              <a:ea typeface="Comfortaa"/>
              <a:cs typeface="Comfortaa"/>
              <a:sym typeface="Comfortaa"/>
            </a:endParaRPr>
          </a:p>
          <a:p>
            <a:pPr marL="0" lvl="0" indent="0" algn="l" rtl="0">
              <a:lnSpc>
                <a:spcPct val="105000"/>
              </a:lnSpc>
              <a:spcBef>
                <a:spcPts val="1200"/>
              </a:spcBef>
              <a:spcAft>
                <a:spcPts val="0"/>
              </a:spcAft>
              <a:buNone/>
            </a:pPr>
            <a:r>
              <a:rPr lang="da" sz="1300" dirty="0">
                <a:solidFill>
                  <a:schemeClr val="dk1"/>
                </a:solidFill>
                <a:latin typeface="Comfortaa"/>
                <a:ea typeface="Comfortaa"/>
                <a:cs typeface="Comfortaa"/>
                <a:sym typeface="Comfortaa"/>
              </a:rPr>
              <a:t>Der afholdes gåprøve i 0. klasse.</a:t>
            </a:r>
            <a:endParaRPr sz="1300" dirty="0">
              <a:solidFill>
                <a:schemeClr val="dk1"/>
              </a:solidFill>
              <a:latin typeface="Comfortaa"/>
              <a:ea typeface="Comfortaa"/>
              <a:cs typeface="Comfortaa"/>
              <a:sym typeface="Comfortaa"/>
            </a:endParaRPr>
          </a:p>
          <a:p>
            <a:pPr marL="0" lvl="0" indent="0" algn="l" rtl="0">
              <a:lnSpc>
                <a:spcPct val="105000"/>
              </a:lnSpc>
              <a:spcBef>
                <a:spcPts val="1200"/>
              </a:spcBef>
              <a:spcAft>
                <a:spcPts val="0"/>
              </a:spcAft>
              <a:buNone/>
            </a:pPr>
            <a:r>
              <a:rPr lang="da" sz="1300" dirty="0">
                <a:solidFill>
                  <a:schemeClr val="dk1"/>
                </a:solidFill>
                <a:latin typeface="Comfortaa"/>
                <a:ea typeface="Comfortaa"/>
                <a:cs typeface="Comfortaa"/>
                <a:sym typeface="Comfortaa"/>
              </a:rPr>
              <a:t>Der anvendes forskellige undervisningsforløb fra sikkertrafik.dk. Bl.a. </a:t>
            </a:r>
            <a:r>
              <a:rPr lang="da-DK" sz="1300" dirty="0">
                <a:solidFill>
                  <a:schemeClr val="dk1"/>
                </a:solidFill>
                <a:latin typeface="Comfortaa"/>
                <a:ea typeface="Comfortaa"/>
                <a:cs typeface="Comfortaa"/>
                <a:sym typeface="Comfortaa"/>
              </a:rPr>
              <a:t>u</a:t>
            </a:r>
            <a:r>
              <a:rPr lang="da" sz="1300" dirty="0">
                <a:solidFill>
                  <a:schemeClr val="dk1"/>
                </a:solidFill>
                <a:latin typeface="Comfortaa"/>
                <a:ea typeface="Comfortaa"/>
                <a:cs typeface="Comfortaa"/>
                <a:sym typeface="Comfortaa"/>
              </a:rPr>
              <a:t>ndervises der i, hvordan man passer på sig selv og holder øje med trafikken, når man færdes på gåben, cykel eller løbehjul.</a:t>
            </a:r>
            <a:endParaRPr sz="1300" dirty="0">
              <a:solidFill>
                <a:schemeClr val="dk1"/>
              </a:solidFill>
              <a:latin typeface="Comfortaa"/>
              <a:ea typeface="Comfortaa"/>
              <a:cs typeface="Comfortaa"/>
              <a:sym typeface="Comfortaa"/>
            </a:endParaRPr>
          </a:p>
          <a:p>
            <a:pPr marL="0" lvl="0" indent="0" algn="l" rtl="0">
              <a:lnSpc>
                <a:spcPct val="105000"/>
              </a:lnSpc>
              <a:spcBef>
                <a:spcPts val="1200"/>
              </a:spcBef>
              <a:spcAft>
                <a:spcPts val="0"/>
              </a:spcAft>
              <a:buNone/>
            </a:pPr>
            <a:r>
              <a:rPr lang="da" sz="1300" dirty="0">
                <a:solidFill>
                  <a:schemeClr val="dk1"/>
                </a:solidFill>
                <a:latin typeface="Comfortaa"/>
                <a:ea typeface="Comfortaa"/>
                <a:cs typeface="Comfortaa"/>
                <a:sym typeface="Comfortaa"/>
              </a:rPr>
              <a:t>Der undervises i og holdes cylistprøve i 6. klasse.</a:t>
            </a:r>
            <a:endParaRPr sz="1300" dirty="0">
              <a:solidFill>
                <a:schemeClr val="dk1"/>
              </a:solidFill>
              <a:latin typeface="Comfortaa"/>
              <a:ea typeface="Comfortaa"/>
              <a:cs typeface="Comfortaa"/>
              <a:sym typeface="Comfortaa"/>
            </a:endParaRPr>
          </a:p>
          <a:p>
            <a:pPr marL="0" lvl="0" indent="0" algn="l" rtl="0">
              <a:lnSpc>
                <a:spcPct val="105000"/>
              </a:lnSpc>
              <a:spcBef>
                <a:spcPts val="1200"/>
              </a:spcBef>
              <a:spcAft>
                <a:spcPts val="0"/>
              </a:spcAft>
              <a:buNone/>
            </a:pPr>
            <a:r>
              <a:rPr lang="da" sz="1300" dirty="0">
                <a:solidFill>
                  <a:schemeClr val="dk1"/>
                </a:solidFill>
                <a:latin typeface="Comfortaa"/>
                <a:ea typeface="Comfortaa"/>
                <a:cs typeface="Comfortaa"/>
                <a:sym typeface="Comfortaa"/>
              </a:rPr>
              <a:t>Der anvendes forskellige undervisningsforløb fra sikkertrafik.dk. Der undervises bl.a. i, hvordan man færdes sikkert i trafikken med henblik på gøre de unge til bedre og sikre trafikanter for sig selv og andre.</a:t>
            </a:r>
            <a:endParaRPr sz="1300" dirty="0">
              <a:solidFill>
                <a:schemeClr val="dk1"/>
              </a:solidFill>
              <a:latin typeface="Comfortaa"/>
              <a:ea typeface="Comfortaa"/>
              <a:cs typeface="Comfortaa"/>
              <a:sym typeface="Comfortaa"/>
            </a:endParaRPr>
          </a:p>
          <a:p>
            <a:pPr marL="0" lvl="0" indent="0" algn="l" rtl="0">
              <a:lnSpc>
                <a:spcPct val="105000"/>
              </a:lnSpc>
              <a:spcBef>
                <a:spcPts val="1200"/>
              </a:spcBef>
              <a:spcAft>
                <a:spcPts val="1200"/>
              </a:spcAft>
              <a:buNone/>
            </a:pPr>
            <a:r>
              <a:rPr lang="da" sz="1300" dirty="0">
                <a:solidFill>
                  <a:schemeClr val="dk1"/>
                </a:solidFill>
                <a:latin typeface="Comfortaa"/>
                <a:ea typeface="Comfortaa"/>
                <a:cs typeface="Comfortaa"/>
                <a:sym typeface="Comfortaa"/>
              </a:rPr>
              <a:t>Her er der mulighed for, at klassen kan få besøg fra Sikker Trafik LIVE</a:t>
            </a:r>
            <a:endParaRPr sz="1300" dirty="0">
              <a:solidFill>
                <a:schemeClr val="dk1"/>
              </a:solidFill>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0" y="0"/>
            <a:ext cx="2439900" cy="817800"/>
          </a:xfrm>
          <a:prstGeom prst="rect">
            <a:avLst/>
          </a:prstGeom>
          <a:solidFill>
            <a:srgbClr val="6FA8DC"/>
          </a:solidFill>
          <a:ln w="38100" cap="flat" cmpd="sng">
            <a:solidFill>
              <a:srgbClr val="000000"/>
            </a:solidFill>
            <a:prstDash val="solid"/>
            <a:round/>
            <a:headEnd type="none" w="sm" len="sm"/>
            <a:tailEnd type="none" w="sm" len="sm"/>
          </a:ln>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da" sz="2700">
                <a:latin typeface="Oswald"/>
                <a:ea typeface="Oswald"/>
                <a:cs typeface="Oswald"/>
                <a:sym typeface="Oswald"/>
              </a:rPr>
              <a:t>Skolepatruljen</a:t>
            </a:r>
            <a:endParaRPr sz="2700"/>
          </a:p>
        </p:txBody>
      </p:sp>
      <p:sp>
        <p:nvSpPr>
          <p:cNvPr id="88" name="Google Shape;88;p18"/>
          <p:cNvSpPr txBox="1">
            <a:spLocks noGrp="1"/>
          </p:cNvSpPr>
          <p:nvPr>
            <p:ph type="subTitle" idx="1"/>
          </p:nvPr>
        </p:nvSpPr>
        <p:spPr>
          <a:xfrm>
            <a:off x="61125" y="1015500"/>
            <a:ext cx="8520600" cy="41280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da" sz="1300" dirty="0">
                <a:solidFill>
                  <a:schemeClr val="dk1"/>
                </a:solidFill>
                <a:latin typeface="Comfortaa"/>
                <a:ea typeface="Comfortaa"/>
                <a:cs typeface="Comfortaa"/>
                <a:sym typeface="Comfortaa"/>
              </a:rPr>
              <a:t>Skolepatruljen står hver dag hele året rundt ude på Skæring Skolevej for at passe på de elever, der er på vej i skole. </a:t>
            </a:r>
            <a:endParaRPr sz="1300" dirty="0">
              <a:solidFill>
                <a:schemeClr val="dk1"/>
              </a:solidFill>
              <a:latin typeface="Comfortaa"/>
              <a:ea typeface="Comfortaa"/>
              <a:cs typeface="Comfortaa"/>
              <a:sym typeface="Comfortaa"/>
            </a:endParaRPr>
          </a:p>
          <a:p>
            <a:pPr marL="0" lvl="0" indent="0" algn="l" rtl="0">
              <a:lnSpc>
                <a:spcPct val="105000"/>
              </a:lnSpc>
              <a:spcBef>
                <a:spcPts val="1200"/>
              </a:spcBef>
              <a:spcAft>
                <a:spcPts val="0"/>
              </a:spcAft>
              <a:buClr>
                <a:schemeClr val="dk1"/>
              </a:buClr>
              <a:buSzPts val="1100"/>
              <a:buFont typeface="Arial"/>
              <a:buNone/>
            </a:pPr>
            <a:r>
              <a:rPr lang="da" sz="1300" dirty="0">
                <a:solidFill>
                  <a:schemeClr val="dk1"/>
                </a:solidFill>
                <a:latin typeface="Comfortaa"/>
                <a:ea typeface="Comfortaa"/>
                <a:cs typeface="Comfortaa"/>
                <a:sym typeface="Comfortaa"/>
              </a:rPr>
              <a:t>Som skolepatrulje mødes man med resten af teamet til sin vagt på skolen kl. 7.35. Man skal stå ude på sin vagt kl. 7.40.</a:t>
            </a:r>
            <a:endParaRPr sz="1300" dirty="0">
              <a:solidFill>
                <a:schemeClr val="dk1"/>
              </a:solidFill>
              <a:latin typeface="Comfortaa"/>
              <a:ea typeface="Comfortaa"/>
              <a:cs typeface="Comfortaa"/>
              <a:sym typeface="Comfortaa"/>
            </a:endParaRPr>
          </a:p>
          <a:p>
            <a:pPr marL="0" lvl="0" indent="0" algn="l" rtl="0">
              <a:lnSpc>
                <a:spcPct val="105000"/>
              </a:lnSpc>
              <a:spcBef>
                <a:spcPts val="1200"/>
              </a:spcBef>
              <a:spcAft>
                <a:spcPts val="0"/>
              </a:spcAft>
              <a:buClr>
                <a:schemeClr val="dk1"/>
              </a:buClr>
              <a:buSzPts val="1100"/>
              <a:buFont typeface="Arial"/>
              <a:buNone/>
            </a:pPr>
            <a:r>
              <a:rPr lang="da" sz="1300" dirty="0">
                <a:solidFill>
                  <a:schemeClr val="dk1"/>
                </a:solidFill>
                <a:latin typeface="Comfortaa"/>
                <a:ea typeface="Comfortaa"/>
                <a:cs typeface="Comfortaa"/>
                <a:sym typeface="Comfortaa"/>
              </a:rPr>
              <a:t>Skolepatruljen er frivilligt arbejde. Skolen laver forskellige arrangementer for skolepatruljen, blandt disse er en bowlingtur samt en tur i Tivoli Friheden før sommerferien. </a:t>
            </a:r>
            <a:endParaRPr sz="1300" dirty="0">
              <a:solidFill>
                <a:schemeClr val="dk1"/>
              </a:solidFill>
              <a:latin typeface="Comfortaa"/>
              <a:ea typeface="Comfortaa"/>
              <a:cs typeface="Comfortaa"/>
              <a:sym typeface="Comfortaa"/>
            </a:endParaRPr>
          </a:p>
          <a:p>
            <a:pPr marL="0" lvl="0" indent="0" algn="l" rtl="0">
              <a:lnSpc>
                <a:spcPct val="105000"/>
              </a:lnSpc>
              <a:spcBef>
                <a:spcPts val="1200"/>
              </a:spcBef>
              <a:spcAft>
                <a:spcPts val="0"/>
              </a:spcAft>
              <a:buNone/>
            </a:pPr>
            <a:r>
              <a:rPr lang="da" sz="1300" dirty="0">
                <a:solidFill>
                  <a:schemeClr val="dk1"/>
                </a:solidFill>
                <a:latin typeface="Comfortaa"/>
                <a:ea typeface="Comfortaa"/>
                <a:cs typeface="Comfortaa"/>
                <a:sym typeface="Comfortaa"/>
              </a:rPr>
              <a:t>Perioden for en skolepatrulje er fra august til august. Hvis man har været med i en skolepatrulje, og har lyst, kan man være mentor året efter for en ny skolepatrulje. Man er mentor fra august til september.</a:t>
            </a:r>
            <a:endParaRPr sz="1300" dirty="0">
              <a:solidFill>
                <a:schemeClr val="dk1"/>
              </a:solidFill>
              <a:latin typeface="Comfortaa"/>
              <a:ea typeface="Comfortaa"/>
              <a:cs typeface="Comfortaa"/>
              <a:sym typeface="Comfortaa"/>
            </a:endParaRPr>
          </a:p>
          <a:p>
            <a:pPr marL="0" lvl="0" indent="0" algn="l" rtl="0">
              <a:lnSpc>
                <a:spcPct val="105000"/>
              </a:lnSpc>
              <a:spcBef>
                <a:spcPts val="1200"/>
              </a:spcBef>
              <a:spcAft>
                <a:spcPts val="0"/>
              </a:spcAft>
              <a:buNone/>
            </a:pPr>
            <a:r>
              <a:rPr lang="da" sz="1300" dirty="0">
                <a:solidFill>
                  <a:schemeClr val="dk1"/>
                </a:solidFill>
                <a:latin typeface="Comfortaa"/>
                <a:ea typeface="Comfortaa"/>
                <a:cs typeface="Comfortaa"/>
                <a:sym typeface="Comfortaa"/>
              </a:rPr>
              <a:t>Man kan gå skolepatrulje, når man går i 7. klasse.</a:t>
            </a:r>
            <a:endParaRPr sz="1300" dirty="0">
              <a:solidFill>
                <a:schemeClr val="dk1"/>
              </a:solidFill>
              <a:latin typeface="Comfortaa"/>
              <a:ea typeface="Comfortaa"/>
              <a:cs typeface="Comfortaa"/>
              <a:sym typeface="Comfortaa"/>
            </a:endParaRPr>
          </a:p>
          <a:p>
            <a:pPr marL="0" lvl="0" indent="0" algn="l" rtl="0">
              <a:lnSpc>
                <a:spcPct val="105000"/>
              </a:lnSpc>
              <a:spcBef>
                <a:spcPts val="1200"/>
              </a:spcBef>
              <a:spcAft>
                <a:spcPts val="0"/>
              </a:spcAft>
              <a:buNone/>
            </a:pPr>
            <a:r>
              <a:rPr lang="da" sz="1300" dirty="0">
                <a:solidFill>
                  <a:schemeClr val="dk1"/>
                </a:solidFill>
                <a:latin typeface="Comfortaa"/>
                <a:ea typeface="Comfortaa"/>
                <a:cs typeface="Comfortaa"/>
                <a:sym typeface="Comfortaa"/>
              </a:rPr>
              <a:t>I løbet af foråret i 6. klasse kommer vi rundt og hører, hvem der har lyst til at være en del af skolepatruljen. </a:t>
            </a:r>
            <a:endParaRPr sz="1300" dirty="0">
              <a:solidFill>
                <a:schemeClr val="dk1"/>
              </a:solidFill>
              <a:latin typeface="Comfortaa"/>
              <a:ea typeface="Comfortaa"/>
              <a:cs typeface="Comfortaa"/>
              <a:sym typeface="Comfortaa"/>
            </a:endParaRPr>
          </a:p>
          <a:p>
            <a:pPr marL="0" lvl="0" indent="0" algn="l" rtl="0">
              <a:lnSpc>
                <a:spcPct val="105000"/>
              </a:lnSpc>
              <a:spcBef>
                <a:spcPts val="1200"/>
              </a:spcBef>
              <a:spcAft>
                <a:spcPts val="1200"/>
              </a:spcAft>
              <a:buNone/>
            </a:pPr>
            <a:r>
              <a:rPr lang="da" sz="1300" dirty="0">
                <a:solidFill>
                  <a:schemeClr val="dk1"/>
                </a:solidFill>
                <a:latin typeface="Comfortaa"/>
                <a:ea typeface="Comfortaa"/>
                <a:cs typeface="Comfortaa"/>
                <a:sym typeface="Comfortaa"/>
              </a:rPr>
              <a:t>Inden sommerferien vil man blive indbudt til </a:t>
            </a:r>
            <a:r>
              <a:rPr lang="da" sz="1300">
                <a:solidFill>
                  <a:schemeClr val="dk1"/>
                </a:solidFill>
                <a:latin typeface="Comfortaa"/>
                <a:ea typeface="Comfortaa"/>
                <a:cs typeface="Comfortaa"/>
                <a:sym typeface="Comfortaa"/>
              </a:rPr>
              <a:t>et skolepatrulje-kursus</a:t>
            </a:r>
            <a:r>
              <a:rPr lang="da" sz="1300" dirty="0">
                <a:solidFill>
                  <a:schemeClr val="dk1"/>
                </a:solidFill>
                <a:latin typeface="Comfortaa"/>
                <a:ea typeface="Comfortaa"/>
                <a:cs typeface="Comfortaa"/>
                <a:sym typeface="Comfortaa"/>
              </a:rPr>
              <a:t>, så man er klar til </a:t>
            </a:r>
            <a:r>
              <a:rPr lang="da" sz="1300">
                <a:solidFill>
                  <a:schemeClr val="dk1"/>
                </a:solidFill>
                <a:latin typeface="Comfortaa"/>
                <a:ea typeface="Comfortaa"/>
                <a:cs typeface="Comfortaa"/>
                <a:sym typeface="Comfortaa"/>
              </a:rPr>
              <a:t>at begynde efter </a:t>
            </a:r>
            <a:r>
              <a:rPr lang="da" sz="1300" dirty="0">
                <a:solidFill>
                  <a:schemeClr val="dk1"/>
                </a:solidFill>
                <a:latin typeface="Comfortaa"/>
                <a:ea typeface="Comfortaa"/>
                <a:cs typeface="Comfortaa"/>
                <a:sym typeface="Comfortaa"/>
              </a:rPr>
              <a:t>sommerferien.</a:t>
            </a:r>
            <a:endParaRPr sz="1300" dirty="0">
              <a:solidFill>
                <a:schemeClr val="dk1"/>
              </a:solidFill>
            </a:endParaRPr>
          </a:p>
        </p:txBody>
      </p:sp>
      <p:pic>
        <p:nvPicPr>
          <p:cNvPr id="89" name="Google Shape;89;p18"/>
          <p:cNvPicPr preferRelativeResize="0"/>
          <p:nvPr/>
        </p:nvPicPr>
        <p:blipFill rotWithShape="1">
          <a:blip r:embed="rId3">
            <a:alphaModFix/>
          </a:blip>
          <a:srcRect l="3181" t="14262" r="3786" b="7673"/>
          <a:stretch/>
        </p:blipFill>
        <p:spPr>
          <a:xfrm>
            <a:off x="7100800" y="0"/>
            <a:ext cx="2043201" cy="10155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3EDD327AE42AB4FA88F4E6034D7D412" ma:contentTypeVersion="12" ma:contentTypeDescription="Opret et nyt dokument." ma:contentTypeScope="" ma:versionID="5d37c5e5f9386392e5988e42d98f2046">
  <xsd:schema xmlns:xsd="http://www.w3.org/2001/XMLSchema" xmlns:xs="http://www.w3.org/2001/XMLSchema" xmlns:p="http://schemas.microsoft.com/office/2006/metadata/properties" xmlns:ns2="d08105a8-ef68-420b-8f1e-a49ac7e8f5cc" xmlns:ns3="cc2897bb-b700-45ca-bce7-9a7174558ca1" targetNamespace="http://schemas.microsoft.com/office/2006/metadata/properties" ma:root="true" ma:fieldsID="4d49bf39ee57a363c822166da1c2fea1" ns2:_="" ns3:_="">
    <xsd:import namespace="d08105a8-ef68-420b-8f1e-a49ac7e8f5cc"/>
    <xsd:import namespace="cc2897bb-b700-45ca-bce7-9a7174558c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105a8-ef68-420b-8f1e-a49ac7e8f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2897bb-b700-45ca-bce7-9a7174558ca1"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CBB2F0-2F32-497E-95B8-54F55F0C91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8105a8-ef68-420b-8f1e-a49ac7e8f5cc"/>
    <ds:schemaRef ds:uri="cc2897bb-b700-45ca-bce7-9a7174558c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3C4B6C-2EC5-45EC-AFF4-900C9029F61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C48738C-E36C-4531-9DF5-E4C52C1129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TotalTime>
  <Words>871</Words>
  <Application>Microsoft Office PowerPoint</Application>
  <PresentationFormat>Skærmshow (16:9)</PresentationFormat>
  <Paragraphs>78</Paragraphs>
  <Slides>6</Slides>
  <Notes>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6</vt:i4>
      </vt:variant>
    </vt:vector>
  </HeadingPairs>
  <TitlesOfParts>
    <vt:vector size="10" baseType="lpstr">
      <vt:lpstr>Comfortaa</vt:lpstr>
      <vt:lpstr>Arial</vt:lpstr>
      <vt:lpstr>Oswald</vt:lpstr>
      <vt:lpstr>Simple Light</vt:lpstr>
      <vt:lpstr>Formålet med en trafikpolitik for Skæring Skole er:</vt:lpstr>
      <vt:lpstr>Skæring Skoles trafikpolitik</vt:lpstr>
      <vt:lpstr>På vej til skole </vt:lpstr>
      <vt:lpstr> På vej til skole </vt:lpstr>
      <vt:lpstr>Færdselsundervisning </vt:lpstr>
      <vt:lpstr>Skolepatruljen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Formålet med en trafikpolitik for Skæring Skole er</dc:title>
  <dc:creator>Zitha Susanne Olsen</dc:creator>
  <cp:lastModifiedBy>Zitha Susanne Olsen</cp:lastModifiedBy>
  <cp:revision>1</cp:revision>
  <dcterms:modified xsi:type="dcterms:W3CDTF">2021-11-24T12:45:50Z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0x01010013EDD327AE42AB4FA88F4E6034D7D412</vt:lpwstr>
  </property>
</Properties>
</file>